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p:scale>
          <a:sx n="100" d="100"/>
          <a:sy n="100" d="100"/>
        </p:scale>
        <p:origin x="936" y="4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r>
              <a:rPr lang="en-US" dirty="0">
                <a:solidFill>
                  <a:schemeClr val="dk1"/>
                </a:solidFill>
                <a:latin typeface="Arial Rounded MT Bold" panose="020F0704030504030204" pitchFamily="34" charset="0"/>
                <a:ea typeface="+mn-ea"/>
                <a:cs typeface="+mn-cs"/>
              </a:rPr>
              <a:t>Sales Monthly</a:t>
            </a:r>
            <a:r>
              <a:rPr lang="en-US" baseline="0" dirty="0">
                <a:solidFill>
                  <a:schemeClr val="dk1"/>
                </a:solidFill>
                <a:latin typeface="Arial Rounded MT Bold" panose="020F0704030504030204" pitchFamily="34" charset="0"/>
                <a:ea typeface="+mn-ea"/>
                <a:cs typeface="+mn-cs"/>
              </a:rPr>
              <a:t> </a:t>
            </a:r>
            <a:endParaRPr lang="en-US" dirty="0">
              <a:latin typeface="Arial Rounded MT Bold" panose="020F0704030504030204" pitchFamily="34" charset="0"/>
            </a:endParaRPr>
          </a:p>
        </c:rich>
      </c:tx>
      <c:overlay val="0"/>
      <c:spPr>
        <a:solidFill>
          <a:schemeClr val="lt1"/>
        </a:solidFill>
        <a:ln w="15875" cap="rnd" cmpd="sng" algn="ctr">
          <a:solidFill>
            <a:schemeClr val="dk1"/>
          </a:solidFill>
          <a:prstDash val="solid"/>
        </a:ln>
        <a:effectLst/>
      </c:spPr>
      <c:txPr>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Sales</c:v>
                </c:pt>
              </c:strCache>
            </c:strRef>
          </c:tx>
          <c:spPr>
            <a:solidFill>
              <a:schemeClr val="bg2">
                <a:lumMod val="50000"/>
              </a:schemeClr>
            </a:solidFill>
            <a:ln>
              <a:noFill/>
            </a:ln>
            <a:effectLst/>
            <a:sp3d/>
          </c:spPr>
          <c:invertIfNegative val="0"/>
          <c:cat>
            <c:strRef>
              <c:f>Sheet1!$A$2:$A$12</c:f>
              <c:strCache>
                <c:ptCount val="11"/>
                <c:pt idx="0">
                  <c:v>jun</c:v>
                </c:pt>
                <c:pt idx="1">
                  <c:v>jul</c:v>
                </c:pt>
                <c:pt idx="2">
                  <c:v>aug</c:v>
                </c:pt>
                <c:pt idx="3">
                  <c:v>sep</c:v>
                </c:pt>
                <c:pt idx="4">
                  <c:v>oct</c:v>
                </c:pt>
                <c:pt idx="5">
                  <c:v>nov</c:v>
                </c:pt>
                <c:pt idx="6">
                  <c:v>dec</c:v>
                </c:pt>
                <c:pt idx="7">
                  <c:v>jan</c:v>
                </c:pt>
                <c:pt idx="8">
                  <c:v>feb</c:v>
                </c:pt>
                <c:pt idx="9">
                  <c:v>mar</c:v>
                </c:pt>
                <c:pt idx="10">
                  <c:v>apr</c:v>
                </c:pt>
              </c:strCache>
            </c:strRef>
          </c:cat>
          <c:val>
            <c:numRef>
              <c:f>Sheet1!$B$2:$B$12</c:f>
              <c:numCache>
                <c:formatCode>General</c:formatCode>
                <c:ptCount val="11"/>
                <c:pt idx="0">
                  <c:v>50</c:v>
                </c:pt>
                <c:pt idx="1">
                  <c:v>55</c:v>
                </c:pt>
                <c:pt idx="2">
                  <c:v>60</c:v>
                </c:pt>
                <c:pt idx="3">
                  <c:v>60</c:v>
                </c:pt>
                <c:pt idx="4">
                  <c:v>65</c:v>
                </c:pt>
                <c:pt idx="5">
                  <c:v>70</c:v>
                </c:pt>
                <c:pt idx="6">
                  <c:v>80</c:v>
                </c:pt>
                <c:pt idx="7">
                  <c:v>90</c:v>
                </c:pt>
                <c:pt idx="8">
                  <c:v>92</c:v>
                </c:pt>
                <c:pt idx="9">
                  <c:v>95</c:v>
                </c:pt>
                <c:pt idx="10">
                  <c:v>100</c:v>
                </c:pt>
              </c:numCache>
            </c:numRef>
          </c:val>
          <c:extLst>
            <c:ext xmlns:c16="http://schemas.microsoft.com/office/drawing/2014/chart" uri="{C3380CC4-5D6E-409C-BE32-E72D297353CC}">
              <c16:uniqueId val="{00000000-6BBF-4BDF-A81D-1F67781C015B}"/>
            </c:ext>
          </c:extLst>
        </c:ser>
        <c:ser>
          <c:idx val="1"/>
          <c:order val="1"/>
          <c:tx>
            <c:strRef>
              <c:f>Sheet1!$C$1</c:f>
              <c:strCache>
                <c:ptCount val="1"/>
                <c:pt idx="0">
                  <c:v>expenditure</c:v>
                </c:pt>
              </c:strCache>
            </c:strRef>
          </c:tx>
          <c:spPr>
            <a:solidFill>
              <a:schemeClr val="accent2"/>
            </a:solidFill>
            <a:ln>
              <a:noFill/>
            </a:ln>
            <a:effectLst/>
            <a:sp3d/>
          </c:spPr>
          <c:invertIfNegative val="0"/>
          <c:cat>
            <c:strRef>
              <c:f>Sheet1!$A$2:$A$12</c:f>
              <c:strCache>
                <c:ptCount val="11"/>
                <c:pt idx="0">
                  <c:v>jun</c:v>
                </c:pt>
                <c:pt idx="1">
                  <c:v>jul</c:v>
                </c:pt>
                <c:pt idx="2">
                  <c:v>aug</c:v>
                </c:pt>
                <c:pt idx="3">
                  <c:v>sep</c:v>
                </c:pt>
                <c:pt idx="4">
                  <c:v>oct</c:v>
                </c:pt>
                <c:pt idx="5">
                  <c:v>nov</c:v>
                </c:pt>
                <c:pt idx="6">
                  <c:v>dec</c:v>
                </c:pt>
                <c:pt idx="7">
                  <c:v>jan</c:v>
                </c:pt>
                <c:pt idx="8">
                  <c:v>feb</c:v>
                </c:pt>
                <c:pt idx="9">
                  <c:v>mar</c:v>
                </c:pt>
                <c:pt idx="10">
                  <c:v>apr</c:v>
                </c:pt>
              </c:strCache>
            </c:strRef>
          </c:cat>
          <c:val>
            <c:numRef>
              <c:f>Sheet1!$C$2:$C$12</c:f>
              <c:numCache>
                <c:formatCode>General</c:formatCode>
                <c:ptCount val="11"/>
                <c:pt idx="0">
                  <c:v>25</c:v>
                </c:pt>
                <c:pt idx="1">
                  <c:v>30</c:v>
                </c:pt>
                <c:pt idx="2">
                  <c:v>25</c:v>
                </c:pt>
                <c:pt idx="3">
                  <c:v>10</c:v>
                </c:pt>
                <c:pt idx="4">
                  <c:v>35</c:v>
                </c:pt>
                <c:pt idx="5">
                  <c:v>25</c:v>
                </c:pt>
                <c:pt idx="6">
                  <c:v>30</c:v>
                </c:pt>
                <c:pt idx="7">
                  <c:v>30</c:v>
                </c:pt>
                <c:pt idx="8">
                  <c:v>25</c:v>
                </c:pt>
                <c:pt idx="9">
                  <c:v>20</c:v>
                </c:pt>
                <c:pt idx="10">
                  <c:v>24</c:v>
                </c:pt>
              </c:numCache>
            </c:numRef>
          </c:val>
          <c:extLst>
            <c:ext xmlns:c16="http://schemas.microsoft.com/office/drawing/2014/chart" uri="{C3380CC4-5D6E-409C-BE32-E72D297353CC}">
              <c16:uniqueId val="{00000001-6BBF-4BDF-A81D-1F67781C015B}"/>
            </c:ext>
          </c:extLst>
        </c:ser>
        <c:dLbls>
          <c:showLegendKey val="0"/>
          <c:showVal val="0"/>
          <c:showCatName val="0"/>
          <c:showSerName val="0"/>
          <c:showPercent val="0"/>
          <c:showBubbleSize val="0"/>
        </c:dLbls>
        <c:gapWidth val="150"/>
        <c:shape val="box"/>
        <c:axId val="2052428576"/>
        <c:axId val="2052431488"/>
        <c:axId val="0"/>
      </c:bar3DChart>
      <c:catAx>
        <c:axId val="2052428576"/>
        <c:scaling>
          <c:orientation val="minMax"/>
        </c:scaling>
        <c:delete val="0"/>
        <c:axPos val="b"/>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431488"/>
        <c:crosses val="autoZero"/>
        <c:auto val="1"/>
        <c:lblAlgn val="ctr"/>
        <c:lblOffset val="100"/>
        <c:noMultiLvlLbl val="0"/>
      </c:catAx>
      <c:valAx>
        <c:axId val="205243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428576"/>
        <c:crosses val="autoZero"/>
        <c:crossBetween val="between"/>
      </c:valAx>
      <c:spPr>
        <a:noFill/>
        <a:ln>
          <a:noFill/>
        </a:ln>
        <a:effectLst/>
      </c:spPr>
    </c:plotArea>
    <c:legend>
      <c:legendPos val="b"/>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r>
              <a:rPr lang="en-US" dirty="0">
                <a:solidFill>
                  <a:schemeClr val="dk1"/>
                </a:solidFill>
                <a:latin typeface="Arial Rounded MT Bold" panose="020F0704030504030204" pitchFamily="34" charset="0"/>
                <a:ea typeface="+mn-ea"/>
                <a:cs typeface="+mn-cs"/>
              </a:rPr>
              <a:t>Sales by year</a:t>
            </a:r>
            <a:endParaRPr lang="en-US" dirty="0">
              <a:latin typeface="Arial Rounded MT Bold" panose="020F0704030504030204" pitchFamily="34" charset="0"/>
            </a:endParaRPr>
          </a:p>
        </c:rich>
      </c:tx>
      <c:overlay val="0"/>
      <c:spPr>
        <a:solidFill>
          <a:schemeClr val="lt1"/>
        </a:solidFill>
        <a:ln w="15875" cap="rnd" cmpd="sng" algn="ctr">
          <a:solidFill>
            <a:schemeClr val="dk1"/>
          </a:solidFill>
          <a:prstDash val="solid"/>
        </a:ln>
        <a:effectLst/>
      </c:spPr>
      <c:txPr>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Sales</c:v>
                </c:pt>
              </c:strCache>
            </c:strRef>
          </c:tx>
          <c:spPr>
            <a:solidFill>
              <a:schemeClr val="bg2">
                <a:lumMod val="50000"/>
              </a:schemeClr>
            </a:solidFill>
            <a:ln>
              <a:noFill/>
            </a:ln>
            <a:effectLst/>
            <a:sp3d/>
          </c:spPr>
          <c:invertIfNegative val="0"/>
          <c:cat>
            <c:numRef>
              <c:f>Sheet1!$A$2:$A$4</c:f>
              <c:numCache>
                <c:formatCode>General</c:formatCode>
                <c:ptCount val="3"/>
                <c:pt idx="0">
                  <c:v>2022</c:v>
                </c:pt>
                <c:pt idx="1">
                  <c:v>2023</c:v>
                </c:pt>
                <c:pt idx="2">
                  <c:v>2024</c:v>
                </c:pt>
              </c:numCache>
            </c:numRef>
          </c:cat>
          <c:val>
            <c:numRef>
              <c:f>Sheet1!$B$2:$B$4</c:f>
              <c:numCache>
                <c:formatCode>General</c:formatCode>
                <c:ptCount val="3"/>
                <c:pt idx="0">
                  <c:v>700</c:v>
                </c:pt>
                <c:pt idx="1">
                  <c:v>1000</c:v>
                </c:pt>
                <c:pt idx="2">
                  <c:v>2000</c:v>
                </c:pt>
              </c:numCache>
            </c:numRef>
          </c:val>
          <c:extLst>
            <c:ext xmlns:c16="http://schemas.microsoft.com/office/drawing/2014/chart" uri="{C3380CC4-5D6E-409C-BE32-E72D297353CC}">
              <c16:uniqueId val="{00000000-5DE0-41EF-A0E7-399D12407DF6}"/>
            </c:ext>
          </c:extLst>
        </c:ser>
        <c:ser>
          <c:idx val="1"/>
          <c:order val="1"/>
          <c:tx>
            <c:strRef>
              <c:f>Sheet1!$C$1</c:f>
              <c:strCache>
                <c:ptCount val="1"/>
                <c:pt idx="0">
                  <c:v>Expenditure</c:v>
                </c:pt>
              </c:strCache>
            </c:strRef>
          </c:tx>
          <c:spPr>
            <a:solidFill>
              <a:schemeClr val="accent2"/>
            </a:solidFill>
            <a:ln>
              <a:noFill/>
            </a:ln>
            <a:effectLst/>
            <a:sp3d/>
          </c:spPr>
          <c:invertIfNegative val="0"/>
          <c:cat>
            <c:numRef>
              <c:f>Sheet1!$A$2:$A$4</c:f>
              <c:numCache>
                <c:formatCode>General</c:formatCode>
                <c:ptCount val="3"/>
                <c:pt idx="0">
                  <c:v>2022</c:v>
                </c:pt>
                <c:pt idx="1">
                  <c:v>2023</c:v>
                </c:pt>
                <c:pt idx="2">
                  <c:v>2024</c:v>
                </c:pt>
              </c:numCache>
            </c:numRef>
          </c:cat>
          <c:val>
            <c:numRef>
              <c:f>Sheet1!$C$2:$C$4</c:f>
              <c:numCache>
                <c:formatCode>General</c:formatCode>
                <c:ptCount val="3"/>
                <c:pt idx="0">
                  <c:v>350</c:v>
                </c:pt>
                <c:pt idx="1">
                  <c:v>300</c:v>
                </c:pt>
              </c:numCache>
            </c:numRef>
          </c:val>
          <c:extLst>
            <c:ext xmlns:c16="http://schemas.microsoft.com/office/drawing/2014/chart" uri="{C3380CC4-5D6E-409C-BE32-E72D297353CC}">
              <c16:uniqueId val="{00000001-5DE0-41EF-A0E7-399D12407DF6}"/>
            </c:ext>
          </c:extLst>
        </c:ser>
        <c:dLbls>
          <c:showLegendKey val="0"/>
          <c:showVal val="0"/>
          <c:showCatName val="0"/>
          <c:showSerName val="0"/>
          <c:showPercent val="0"/>
          <c:showBubbleSize val="0"/>
        </c:dLbls>
        <c:gapWidth val="150"/>
        <c:shape val="box"/>
        <c:axId val="2040161264"/>
        <c:axId val="2040157520"/>
        <c:axId val="0"/>
      </c:bar3DChart>
      <c:catAx>
        <c:axId val="2040161264"/>
        <c:scaling>
          <c:orientation val="minMax"/>
        </c:scaling>
        <c:delete val="0"/>
        <c:axPos val="b"/>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0157520"/>
        <c:crosses val="autoZero"/>
        <c:auto val="1"/>
        <c:lblAlgn val="ctr"/>
        <c:lblOffset val="100"/>
        <c:noMultiLvlLbl val="0"/>
      </c:catAx>
      <c:valAx>
        <c:axId val="2040157520"/>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0161264"/>
        <c:crosses val="autoZero"/>
        <c:crossBetween val="between"/>
      </c:valAx>
      <c:spPr>
        <a:noFill/>
        <a:ln>
          <a:noFill/>
        </a:ln>
        <a:effectLst/>
      </c:spPr>
    </c:plotArea>
    <c:legend>
      <c:legendPos val="b"/>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35573" y="1276350"/>
            <a:ext cx="6253317" cy="1438276"/>
          </a:xfrm>
        </p:spPr>
        <p:txBody>
          <a:bodyPr>
            <a:normAutofit/>
          </a:bodyPr>
          <a:lstStyle/>
          <a:p>
            <a:pPr algn="ctr"/>
            <a:r>
              <a:rPr lang="en-US" sz="4800" b="1" dirty="0">
                <a:latin typeface="Arial Rounded MT Bold" panose="020F0704030504030204" pitchFamily="34" charset="0"/>
              </a:rPr>
              <a:t>BUSINESS PLAN FOR SANSKATSU</a:t>
            </a:r>
            <a:endParaRPr lang="en-US" sz="4800" dirty="0">
              <a:latin typeface="Arial Rounded MT Bold" panose="020F0704030504030204" pitchFamily="34" charset="0"/>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99139" y="3250030"/>
            <a:ext cx="6269347" cy="1021498"/>
          </a:xfrm>
        </p:spPr>
        <p:txBody>
          <a:bodyPr>
            <a:normAutofit fontScale="92500"/>
          </a:bodyPr>
          <a:lstStyle/>
          <a:p>
            <a:r>
              <a:rPr lang="en-US" sz="2400" dirty="0">
                <a:solidFill>
                  <a:schemeClr val="tx1">
                    <a:lumMod val="85000"/>
                    <a:lumOff val="15000"/>
                  </a:schemeClr>
                </a:solidFill>
                <a:latin typeface="Arial Rounded MT Bold" panose="020F0704030504030204" pitchFamily="34" charset="0"/>
              </a:rPr>
              <a:t>Abdillah </a:t>
            </a:r>
            <a:r>
              <a:rPr lang="en-US" sz="2400" dirty="0" err="1">
                <a:solidFill>
                  <a:schemeClr val="tx1">
                    <a:lumMod val="85000"/>
                    <a:lumOff val="15000"/>
                  </a:schemeClr>
                </a:solidFill>
                <a:latin typeface="Arial Rounded MT Bold" panose="020F0704030504030204" pitchFamily="34" charset="0"/>
              </a:rPr>
              <a:t>mufki</a:t>
            </a:r>
            <a:r>
              <a:rPr lang="en-US" sz="2400" dirty="0">
                <a:solidFill>
                  <a:schemeClr val="tx1">
                    <a:lumMod val="85000"/>
                    <a:lumOff val="15000"/>
                  </a:schemeClr>
                </a:solidFill>
                <a:latin typeface="Arial Rounded MT Bold" panose="020F0704030504030204" pitchFamily="34" charset="0"/>
              </a:rPr>
              <a:t> auzan mubin  40621100046 – TEKNIK INFORATIKA</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AAE-9FB5-F19A-A5EA-9E60E2153098}"/>
              </a:ext>
            </a:extLst>
          </p:cNvPr>
          <p:cNvSpPr>
            <a:spLocks noGrp="1"/>
          </p:cNvSpPr>
          <p:nvPr>
            <p:ph type="title"/>
          </p:nvPr>
        </p:nvSpPr>
        <p:spPr/>
        <p:txBody>
          <a:bodyPr>
            <a:normAutofit/>
          </a:bodyPr>
          <a:lstStyle/>
          <a:p>
            <a:pPr algn="ctr"/>
            <a:r>
              <a:rPr lang="en-US" sz="3600" b="1" dirty="0">
                <a:latin typeface="Arial Rounded MT Bold" panose="020F0704030504030204" pitchFamily="34" charset="0"/>
              </a:rPr>
              <a:t>A BUSINESS PLAN FOR </a:t>
            </a:r>
            <a:br>
              <a:rPr lang="en-US" sz="3600" b="1" dirty="0">
                <a:latin typeface="Arial Rounded MT Bold" panose="020F0704030504030204" pitchFamily="34" charset="0"/>
              </a:rPr>
            </a:br>
            <a:r>
              <a:rPr lang="en-US" sz="3600" b="1" dirty="0">
                <a:latin typeface="Arial Rounded MT Bold" panose="020F0704030504030204" pitchFamily="34" charset="0"/>
              </a:rPr>
              <a:t>SANSKATSU. </a:t>
            </a:r>
            <a:endParaRPr lang="en-US" sz="3600"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1F3FB2E0-5A3B-FDD7-A921-88D016FA6E60}"/>
              </a:ext>
            </a:extLst>
          </p:cNvPr>
          <p:cNvPicPr>
            <a:picLocks noGrp="1" noChangeAspect="1"/>
          </p:cNvPicPr>
          <p:nvPr>
            <p:ph sz="half" idx="1"/>
          </p:nvPr>
        </p:nvPicPr>
        <p:blipFill>
          <a:blip r:embed="rId2"/>
          <a:stretch>
            <a:fillRect/>
          </a:stretch>
        </p:blipFill>
        <p:spPr>
          <a:xfrm rot="16200000">
            <a:off x="472600" y="2635010"/>
            <a:ext cx="3748088" cy="2498725"/>
          </a:xfrm>
        </p:spPr>
      </p:pic>
      <p:sp>
        <p:nvSpPr>
          <p:cNvPr id="9" name="Google Shape;167;p10">
            <a:extLst>
              <a:ext uri="{FF2B5EF4-FFF2-40B4-BE49-F238E27FC236}">
                <a16:creationId xmlns:a16="http://schemas.microsoft.com/office/drawing/2014/main" id="{CCDC1B63-DCA8-9A8B-BA6A-6909E25BAEC2}"/>
              </a:ext>
            </a:extLst>
          </p:cNvPr>
          <p:cNvSpPr txBox="1"/>
          <p:nvPr/>
        </p:nvSpPr>
        <p:spPr>
          <a:xfrm>
            <a:off x="5528345" y="2010328"/>
            <a:ext cx="2815752" cy="923289"/>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lvl="0"/>
            <a:r>
              <a:rPr lang="en-US" sz="1800" dirty="0" err="1">
                <a:solidFill>
                  <a:schemeClr val="dk1"/>
                </a:solidFill>
                <a:latin typeface="Gill Sans"/>
                <a:ea typeface="Gill Sans"/>
                <a:cs typeface="Gill Sans"/>
                <a:sym typeface="Gill Sans"/>
              </a:rPr>
              <a:t>Lusiyona</a:t>
            </a:r>
            <a:br>
              <a:rPr lang="en-US" sz="1800" dirty="0">
                <a:solidFill>
                  <a:schemeClr val="dk1"/>
                </a:solidFill>
                <a:latin typeface="Gill Sans"/>
                <a:ea typeface="Gill Sans"/>
                <a:cs typeface="Gill Sans"/>
                <a:sym typeface="Gill Sans"/>
              </a:rPr>
            </a:br>
            <a:r>
              <a:rPr lang="en-US" dirty="0">
                <a:solidFill>
                  <a:schemeClr val="dk1"/>
                </a:solidFill>
                <a:latin typeface="Gill Sans"/>
                <a:ea typeface="Gill Sans"/>
                <a:cs typeface="Gill Sans"/>
                <a:sym typeface="Gill Sans"/>
              </a:rPr>
              <a:t>Digital Marketing for 5 years lusi05</a:t>
            </a:r>
            <a:r>
              <a:rPr lang="en-US" sz="1800" dirty="0">
                <a:solidFill>
                  <a:schemeClr val="dk1"/>
                </a:solidFill>
                <a:latin typeface="Gill Sans"/>
                <a:ea typeface="Gill Sans"/>
                <a:cs typeface="Gill Sans"/>
                <a:sym typeface="Gill Sans"/>
              </a:rPr>
              <a:t>@gmail.com</a:t>
            </a:r>
            <a:endParaRPr sz="1800" dirty="0">
              <a:solidFill>
                <a:schemeClr val="dk1"/>
              </a:solidFill>
              <a:latin typeface="Gill Sans"/>
              <a:ea typeface="Gill Sans"/>
              <a:cs typeface="Gill Sans"/>
              <a:sym typeface="Gill Sans"/>
            </a:endParaRPr>
          </a:p>
        </p:txBody>
      </p:sp>
      <p:sp>
        <p:nvSpPr>
          <p:cNvPr id="10" name="Google Shape;167;p10">
            <a:extLst>
              <a:ext uri="{FF2B5EF4-FFF2-40B4-BE49-F238E27FC236}">
                <a16:creationId xmlns:a16="http://schemas.microsoft.com/office/drawing/2014/main" id="{C0E7E572-AF50-366B-54F9-E2ECF6536EBF}"/>
              </a:ext>
            </a:extLst>
          </p:cNvPr>
          <p:cNvSpPr txBox="1"/>
          <p:nvPr/>
        </p:nvSpPr>
        <p:spPr>
          <a:xfrm>
            <a:off x="3719272" y="4835127"/>
            <a:ext cx="3484302" cy="923289"/>
          </a:xfrm>
          <a:prstGeom prst="rect">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lvl="0"/>
            <a:r>
              <a:rPr lang="en-US" sz="1800" dirty="0">
                <a:solidFill>
                  <a:schemeClr val="dk1"/>
                </a:solidFill>
                <a:latin typeface="Gill Sans"/>
                <a:ea typeface="Gill Sans"/>
                <a:cs typeface="Gill Sans"/>
                <a:sym typeface="Gill Sans"/>
              </a:rPr>
              <a:t>Abdillah </a:t>
            </a:r>
            <a:r>
              <a:rPr lang="en-US" sz="1800" dirty="0" err="1">
                <a:solidFill>
                  <a:schemeClr val="dk1"/>
                </a:solidFill>
                <a:latin typeface="Gill Sans"/>
                <a:ea typeface="Gill Sans"/>
                <a:cs typeface="Gill Sans"/>
                <a:sym typeface="Gill Sans"/>
              </a:rPr>
              <a:t>Mufki</a:t>
            </a:r>
            <a:r>
              <a:rPr lang="en-US" sz="1800" dirty="0">
                <a:solidFill>
                  <a:schemeClr val="dk1"/>
                </a:solidFill>
                <a:latin typeface="Gill Sans"/>
                <a:ea typeface="Gill Sans"/>
                <a:cs typeface="Gill Sans"/>
                <a:sym typeface="Gill Sans"/>
              </a:rPr>
              <a:t> Auzan Mubin</a:t>
            </a:r>
            <a:br>
              <a:rPr lang="en-US" sz="1800" dirty="0">
                <a:solidFill>
                  <a:schemeClr val="dk1"/>
                </a:solidFill>
                <a:latin typeface="Gill Sans"/>
                <a:ea typeface="Gill Sans"/>
                <a:cs typeface="Gill Sans"/>
                <a:sym typeface="Gill Sans"/>
              </a:rPr>
            </a:br>
            <a:r>
              <a:rPr lang="en-US" dirty="0">
                <a:solidFill>
                  <a:schemeClr val="dk1"/>
                </a:solidFill>
                <a:latin typeface="Gill Sans"/>
                <a:ea typeface="Gill Sans"/>
                <a:cs typeface="Gill Sans"/>
                <a:sym typeface="Gill Sans"/>
              </a:rPr>
              <a:t>Technology Industry for 6 years </a:t>
            </a:r>
          </a:p>
          <a:p>
            <a:pPr lvl="0"/>
            <a:r>
              <a:rPr lang="en-US" dirty="0">
                <a:solidFill>
                  <a:schemeClr val="dk1"/>
                </a:solidFill>
                <a:latin typeface="Gill Sans"/>
                <a:ea typeface="Gill Sans"/>
                <a:cs typeface="Gill Sans"/>
                <a:sym typeface="Gill Sans"/>
              </a:rPr>
              <a:t>abdillahmufky123</a:t>
            </a:r>
            <a:r>
              <a:rPr lang="en-US" sz="1800" dirty="0">
                <a:solidFill>
                  <a:schemeClr val="dk1"/>
                </a:solidFill>
                <a:latin typeface="Gill Sans"/>
                <a:ea typeface="Gill Sans"/>
                <a:cs typeface="Gill Sans"/>
                <a:sym typeface="Gill Sans"/>
              </a:rPr>
              <a:t>@gmail.com</a:t>
            </a:r>
            <a:endParaRPr sz="1800" dirty="0">
              <a:solidFill>
                <a:schemeClr val="dk1"/>
              </a:solidFill>
              <a:latin typeface="Gill Sans"/>
              <a:ea typeface="Gill Sans"/>
              <a:cs typeface="Gill Sans"/>
              <a:sym typeface="Gill Sans"/>
            </a:endParaRPr>
          </a:p>
        </p:txBody>
      </p:sp>
      <p:pic>
        <p:nvPicPr>
          <p:cNvPr id="7" name="Content Placeholder 6">
            <a:extLst>
              <a:ext uri="{FF2B5EF4-FFF2-40B4-BE49-F238E27FC236}">
                <a16:creationId xmlns:a16="http://schemas.microsoft.com/office/drawing/2014/main" id="{18744180-88F2-F7E8-A3C9-D82B8195BC80}"/>
              </a:ext>
            </a:extLst>
          </p:cNvPr>
          <p:cNvPicPr>
            <a:picLocks noGrp="1" noChangeAspect="1"/>
          </p:cNvPicPr>
          <p:nvPr>
            <p:ph sz="half" idx="2"/>
          </p:nvPr>
        </p:nvPicPr>
        <p:blipFill>
          <a:blip r:embed="rId3"/>
          <a:stretch>
            <a:fillRect/>
          </a:stretch>
        </p:blipFill>
        <p:spPr>
          <a:xfrm>
            <a:off x="8467362" y="2010328"/>
            <a:ext cx="2815751" cy="3748088"/>
          </a:xfrm>
        </p:spPr>
      </p:pic>
    </p:spTree>
    <p:extLst>
      <p:ext uri="{BB962C8B-B14F-4D97-AF65-F5344CB8AC3E}">
        <p14:creationId xmlns:p14="http://schemas.microsoft.com/office/powerpoint/2010/main" val="318095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C92B-EB09-2E74-FAC0-F1C0CDE408A2}"/>
              </a:ext>
            </a:extLst>
          </p:cNvPr>
          <p:cNvSpPr>
            <a:spLocks noGrp="1"/>
          </p:cNvSpPr>
          <p:nvPr>
            <p:ph type="title"/>
          </p:nvPr>
        </p:nvSpPr>
        <p:spPr>
          <a:xfrm>
            <a:off x="643466" y="786384"/>
            <a:ext cx="3517567" cy="700488"/>
          </a:xfrm>
        </p:spPr>
        <p:txBody>
          <a:bodyPr/>
          <a:lstStyle/>
          <a:p>
            <a:pPr algn="ctr"/>
            <a:r>
              <a:rPr lang="en-US" dirty="0">
                <a:latin typeface="Arial Rounded MT Bold" panose="020F0704030504030204" pitchFamily="34" charset="0"/>
              </a:rPr>
              <a:t>Target Market</a:t>
            </a:r>
          </a:p>
        </p:txBody>
      </p:sp>
      <p:pic>
        <p:nvPicPr>
          <p:cNvPr id="6" name="Content Placeholder 5">
            <a:extLst>
              <a:ext uri="{FF2B5EF4-FFF2-40B4-BE49-F238E27FC236}">
                <a16:creationId xmlns:a16="http://schemas.microsoft.com/office/drawing/2014/main" id="{7801DBA4-25FB-8960-25F4-C19EA64AED87}"/>
              </a:ext>
            </a:extLst>
          </p:cNvPr>
          <p:cNvPicPr>
            <a:picLocks noGrp="1" noChangeAspect="1"/>
          </p:cNvPicPr>
          <p:nvPr>
            <p:ph idx="1"/>
          </p:nvPr>
        </p:nvPicPr>
        <p:blipFill>
          <a:blip r:embed="rId2"/>
          <a:stretch>
            <a:fillRect/>
          </a:stretch>
        </p:blipFill>
        <p:spPr>
          <a:xfrm>
            <a:off x="5459413" y="1486871"/>
            <a:ext cx="5927725" cy="3946171"/>
          </a:xfrm>
        </p:spPr>
      </p:pic>
      <p:sp>
        <p:nvSpPr>
          <p:cNvPr id="4" name="Text Placeholder 3">
            <a:extLst>
              <a:ext uri="{FF2B5EF4-FFF2-40B4-BE49-F238E27FC236}">
                <a16:creationId xmlns:a16="http://schemas.microsoft.com/office/drawing/2014/main" id="{BA1B6C98-56C0-9CB2-4EE7-538F6EDE7BA6}"/>
              </a:ext>
            </a:extLst>
          </p:cNvPr>
          <p:cNvSpPr>
            <a:spLocks noGrp="1"/>
          </p:cNvSpPr>
          <p:nvPr>
            <p:ph type="body" sz="half" idx="2"/>
          </p:nvPr>
        </p:nvSpPr>
        <p:spPr/>
        <p:txBody>
          <a:bodyPr>
            <a:normAutofit/>
          </a:bodyPr>
          <a:lstStyle/>
          <a:p>
            <a:r>
              <a:rPr lang="en-US" sz="1600" b="1" dirty="0">
                <a:latin typeface="Arial Rounded MT Bold" panose="020F0704030504030204" pitchFamily="34" charset="0"/>
                <a:sym typeface="Gill Sans"/>
              </a:rPr>
              <a:t>The main market segments are :</a:t>
            </a:r>
            <a:endParaRPr lang="en-US" sz="1600" dirty="0">
              <a:latin typeface="Arial Rounded MT Bold" panose="020F0704030504030204" pitchFamily="34" charset="0"/>
            </a:endParaRPr>
          </a:p>
          <a:p>
            <a:r>
              <a:rPr lang="en-US" sz="1600" dirty="0">
                <a:latin typeface="Arial Rounded MT Bold" panose="020F0704030504030204" pitchFamily="34" charset="0"/>
              </a:rPr>
              <a:t>Target Market Students, and the general public Visitors to the exhibition at every event Office workers whose working hours are busy so it is difficult to go out for lunch. at an affordable price and also a strategic place close to schools and offices</a:t>
            </a:r>
          </a:p>
          <a:p>
            <a:endParaRPr lang="en-US" sz="1600" dirty="0">
              <a:latin typeface="Arial Rounded MT Bold" panose="020F0704030504030204" pitchFamily="34" charset="0"/>
            </a:endParaRPr>
          </a:p>
        </p:txBody>
      </p:sp>
      <p:cxnSp>
        <p:nvCxnSpPr>
          <p:cNvPr id="8" name="Straight Arrow Connector 7">
            <a:extLst>
              <a:ext uri="{FF2B5EF4-FFF2-40B4-BE49-F238E27FC236}">
                <a16:creationId xmlns:a16="http://schemas.microsoft.com/office/drawing/2014/main" id="{62ED5EBA-6EBE-D0EE-F684-FC889B0D7F60}"/>
              </a:ext>
            </a:extLst>
          </p:cNvPr>
          <p:cNvCxnSpPr/>
          <p:nvPr/>
        </p:nvCxnSpPr>
        <p:spPr>
          <a:xfrm>
            <a:off x="2399251" y="1619075"/>
            <a:ext cx="0" cy="12499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5148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D934485-78A1-9F1B-3B7F-6050FCBDD057}"/>
              </a:ext>
            </a:extLst>
          </p:cNvPr>
          <p:cNvPicPr>
            <a:picLocks noGrp="1" noChangeAspect="1"/>
          </p:cNvPicPr>
          <p:nvPr>
            <p:ph sz="half" idx="1"/>
          </p:nvPr>
        </p:nvPicPr>
        <p:blipFill>
          <a:blip r:embed="rId2"/>
          <a:stretch>
            <a:fillRect/>
          </a:stretch>
        </p:blipFill>
        <p:spPr>
          <a:xfrm>
            <a:off x="1096963" y="2138839"/>
            <a:ext cx="4640262" cy="3712209"/>
          </a:xfrm>
        </p:spPr>
      </p:pic>
      <p:pic>
        <p:nvPicPr>
          <p:cNvPr id="3" name="Content Placeholder 2">
            <a:extLst>
              <a:ext uri="{FF2B5EF4-FFF2-40B4-BE49-F238E27FC236}">
                <a16:creationId xmlns:a16="http://schemas.microsoft.com/office/drawing/2014/main" id="{77548904-6556-6A0B-462B-DA5D3C073E07}"/>
              </a:ext>
            </a:extLst>
          </p:cNvPr>
          <p:cNvPicPr>
            <a:picLocks noGrp="1" noChangeAspect="1"/>
          </p:cNvPicPr>
          <p:nvPr>
            <p:ph sz="half" idx="2"/>
          </p:nvPr>
        </p:nvPicPr>
        <p:blipFill>
          <a:blip r:embed="rId3"/>
          <a:stretch>
            <a:fillRect/>
          </a:stretch>
        </p:blipFill>
        <p:spPr>
          <a:xfrm>
            <a:off x="7430492" y="2138838"/>
            <a:ext cx="2811066" cy="3730149"/>
          </a:xfrm>
        </p:spPr>
      </p:pic>
      <p:sp>
        <p:nvSpPr>
          <p:cNvPr id="8" name="Title 7">
            <a:extLst>
              <a:ext uri="{FF2B5EF4-FFF2-40B4-BE49-F238E27FC236}">
                <a16:creationId xmlns:a16="http://schemas.microsoft.com/office/drawing/2014/main" id="{3FD0A52E-0673-3BD5-48B2-7AB21F404459}"/>
              </a:ext>
            </a:extLst>
          </p:cNvPr>
          <p:cNvSpPr>
            <a:spLocks noGrp="1"/>
          </p:cNvSpPr>
          <p:nvPr>
            <p:ph type="title"/>
          </p:nvPr>
        </p:nvSpPr>
        <p:spPr>
          <a:xfrm>
            <a:off x="1096963" y="755650"/>
            <a:ext cx="10058400" cy="628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r>
              <a:rPr lang="en-US" dirty="0">
                <a:latin typeface="Arial Rounded MT Bold" panose="020F0704030504030204" pitchFamily="34" charset="0"/>
              </a:rPr>
              <a:t>STRATEGIES</a:t>
            </a:r>
          </a:p>
        </p:txBody>
      </p:sp>
      <p:sp>
        <p:nvSpPr>
          <p:cNvPr id="11" name="Rectangle 10">
            <a:extLst>
              <a:ext uri="{FF2B5EF4-FFF2-40B4-BE49-F238E27FC236}">
                <a16:creationId xmlns:a16="http://schemas.microsoft.com/office/drawing/2014/main" id="{49885EA9-19A9-6A47-FDDF-455F3EACCD50}"/>
              </a:ext>
            </a:extLst>
          </p:cNvPr>
          <p:cNvSpPr/>
          <p:nvPr/>
        </p:nvSpPr>
        <p:spPr>
          <a:xfrm>
            <a:off x="1568740" y="5825110"/>
            <a:ext cx="3649211" cy="278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1800" b="1" dirty="0">
                <a:solidFill>
                  <a:schemeClr val="bg1"/>
                </a:solidFill>
                <a:latin typeface="Arial Rounded MT Bold" panose="020F0704030504030204" pitchFamily="34" charset="0"/>
                <a:ea typeface="Gill Sans"/>
                <a:cs typeface="Gill Sans"/>
                <a:sym typeface="Gill Sans"/>
              </a:rPr>
              <a:t>A variety of </a:t>
            </a:r>
            <a:r>
              <a:rPr lang="en-US" sz="1800" b="1" dirty="0" err="1">
                <a:solidFill>
                  <a:schemeClr val="bg1"/>
                </a:solidFill>
                <a:latin typeface="Arial Rounded MT Bold" panose="020F0704030504030204" pitchFamily="34" charset="0"/>
                <a:ea typeface="Gill Sans"/>
                <a:cs typeface="Gill Sans"/>
                <a:sym typeface="Gill Sans"/>
              </a:rPr>
              <a:t>chiken</a:t>
            </a:r>
            <a:r>
              <a:rPr lang="en-US" sz="1800" b="1" dirty="0">
                <a:solidFill>
                  <a:schemeClr val="bg1"/>
                </a:solidFill>
                <a:latin typeface="Arial Rounded MT Bold" panose="020F0704030504030204" pitchFamily="34" charset="0"/>
                <a:ea typeface="Gill Sans"/>
                <a:cs typeface="Gill Sans"/>
                <a:sym typeface="Gill Sans"/>
              </a:rPr>
              <a:t> katsu</a:t>
            </a:r>
            <a:endParaRPr lang="en-US" dirty="0">
              <a:solidFill>
                <a:schemeClr val="bg1"/>
              </a:solidFill>
              <a:latin typeface="Arial Rounded MT Bold" panose="020F0704030504030204" pitchFamily="34" charset="0"/>
            </a:endParaRPr>
          </a:p>
        </p:txBody>
      </p:sp>
      <p:sp>
        <p:nvSpPr>
          <p:cNvPr id="12" name="Rectangle 11">
            <a:extLst>
              <a:ext uri="{FF2B5EF4-FFF2-40B4-BE49-F238E27FC236}">
                <a16:creationId xmlns:a16="http://schemas.microsoft.com/office/drawing/2014/main" id="{7FADADB8-ABD5-F3B4-CC0C-CA79AF6704DD}"/>
              </a:ext>
            </a:extLst>
          </p:cNvPr>
          <p:cNvSpPr/>
          <p:nvPr/>
        </p:nvSpPr>
        <p:spPr>
          <a:xfrm>
            <a:off x="7270079" y="5825110"/>
            <a:ext cx="3131891" cy="27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Gill Sans"/>
                <a:ea typeface="Gill Sans"/>
                <a:cs typeface="Gill Sans"/>
                <a:sym typeface="Gill Sans"/>
              </a:rPr>
              <a:t>Infrastructure</a:t>
            </a:r>
            <a:endParaRPr lang="en-US" dirty="0">
              <a:solidFill>
                <a:schemeClr val="bg1"/>
              </a:solidFill>
            </a:endParaRPr>
          </a:p>
        </p:txBody>
      </p:sp>
    </p:spTree>
    <p:extLst>
      <p:ext uri="{BB962C8B-B14F-4D97-AF65-F5344CB8AC3E}">
        <p14:creationId xmlns:p14="http://schemas.microsoft.com/office/powerpoint/2010/main" val="18630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B2244A8-5763-153A-9B19-AB0ADB9ECD16}"/>
              </a:ext>
            </a:extLst>
          </p:cNvPr>
          <p:cNvGraphicFramePr/>
          <p:nvPr>
            <p:extLst>
              <p:ext uri="{D42A27DB-BD31-4B8C-83A1-F6EECF244321}">
                <p14:modId xmlns:p14="http://schemas.microsoft.com/office/powerpoint/2010/main" val="2422619556"/>
              </p:ext>
            </p:extLst>
          </p:nvPr>
        </p:nvGraphicFramePr>
        <p:xfrm>
          <a:off x="872455" y="2046914"/>
          <a:ext cx="5037763" cy="3045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B0CB0884-68CB-CF13-125C-040FAF778801}"/>
              </a:ext>
            </a:extLst>
          </p:cNvPr>
          <p:cNvGraphicFramePr/>
          <p:nvPr>
            <p:extLst>
              <p:ext uri="{D42A27DB-BD31-4B8C-83A1-F6EECF244321}">
                <p14:modId xmlns:p14="http://schemas.microsoft.com/office/powerpoint/2010/main" val="3672827054"/>
              </p:ext>
            </p:extLst>
          </p:nvPr>
        </p:nvGraphicFramePr>
        <p:xfrm>
          <a:off x="6204118" y="2046914"/>
          <a:ext cx="5037763" cy="3045091"/>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59EDFA0C-91AD-ECE3-267B-5BBA5C8D4762}"/>
              </a:ext>
            </a:extLst>
          </p:cNvPr>
          <p:cNvSpPr/>
          <p:nvPr/>
        </p:nvSpPr>
        <p:spPr>
          <a:xfrm>
            <a:off x="4471332" y="914400"/>
            <a:ext cx="3766657" cy="41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1800" b="1" dirty="0">
                <a:solidFill>
                  <a:schemeClr val="dk1"/>
                </a:solidFill>
                <a:latin typeface="Arial Rounded MT Bold" panose="020F0704030504030204" pitchFamily="34" charset="0"/>
                <a:ea typeface="Gill Sans"/>
                <a:cs typeface="Gill Sans"/>
                <a:sym typeface="Gill Sans"/>
              </a:rPr>
              <a:t>SALES FORECAST</a:t>
            </a:r>
            <a:endParaRPr lang="en-US" dirty="0">
              <a:latin typeface="Arial Rounded MT Bold" panose="020F0704030504030204" pitchFamily="34" charset="0"/>
            </a:endParaRPr>
          </a:p>
        </p:txBody>
      </p:sp>
    </p:spTree>
    <p:extLst>
      <p:ext uri="{BB962C8B-B14F-4D97-AF65-F5344CB8AC3E}">
        <p14:creationId xmlns:p14="http://schemas.microsoft.com/office/powerpoint/2010/main" val="179626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35EF18-DCCB-C723-8CE5-E2A15D6EAF76}"/>
              </a:ext>
            </a:extLst>
          </p:cNvPr>
          <p:cNvSpPr/>
          <p:nvPr/>
        </p:nvSpPr>
        <p:spPr>
          <a:xfrm>
            <a:off x="880844" y="977316"/>
            <a:ext cx="4513276" cy="36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PROBLEM</a:t>
            </a:r>
            <a:endParaRPr lang="en-US" dirty="0"/>
          </a:p>
        </p:txBody>
      </p:sp>
      <p:sp>
        <p:nvSpPr>
          <p:cNvPr id="6" name="Rectangle 5">
            <a:extLst>
              <a:ext uri="{FF2B5EF4-FFF2-40B4-BE49-F238E27FC236}">
                <a16:creationId xmlns:a16="http://schemas.microsoft.com/office/drawing/2014/main" id="{F9DDA181-47FE-EFEE-E0BC-C75A00EEC7A4}"/>
              </a:ext>
            </a:extLst>
          </p:cNvPr>
          <p:cNvSpPr/>
          <p:nvPr/>
        </p:nvSpPr>
        <p:spPr>
          <a:xfrm>
            <a:off x="880843" y="1805031"/>
            <a:ext cx="4513277" cy="3874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latin typeface="Arial Rounded MT Bold" panose="020F0704030504030204" pitchFamily="34" charset="0"/>
              </a:rPr>
              <a:t>Food security is one of the main ethical issues in food service. Since food is at the center of every restaurant, you should treat it with the utmost care. As a restauranteur, you can encounter many food transportation issues such as the items not arriving on time, needing temperature-controlled transportation, or being contaminated. These can lead to other poor food safety problems like customers or staff getting sick. Restaurant problems that have to do with food have to be tackled one step at a time. First, find a trustworthy food transportation company in your area. Take your time researching a few to find one that won’t break the bank but also won’t compromise on quality.</a:t>
            </a:r>
          </a:p>
        </p:txBody>
      </p:sp>
      <p:sp>
        <p:nvSpPr>
          <p:cNvPr id="7" name="Rectangle 6">
            <a:extLst>
              <a:ext uri="{FF2B5EF4-FFF2-40B4-BE49-F238E27FC236}">
                <a16:creationId xmlns:a16="http://schemas.microsoft.com/office/drawing/2014/main" id="{7000F759-2077-7F40-08EB-430A0CD1D2EB}"/>
              </a:ext>
            </a:extLst>
          </p:cNvPr>
          <p:cNvSpPr/>
          <p:nvPr/>
        </p:nvSpPr>
        <p:spPr>
          <a:xfrm>
            <a:off x="6797880" y="994094"/>
            <a:ext cx="4513276" cy="36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dk1"/>
                </a:solidFill>
                <a:latin typeface="Gill Sans"/>
                <a:ea typeface="Gill Sans"/>
                <a:cs typeface="Gill Sans"/>
                <a:sym typeface="Gill Sans"/>
              </a:rPr>
              <a:t>RECOMMENDATION</a:t>
            </a:r>
            <a:endParaRPr lang="en-US"/>
          </a:p>
        </p:txBody>
      </p:sp>
      <p:sp>
        <p:nvSpPr>
          <p:cNvPr id="8" name="Rectangle 7">
            <a:extLst>
              <a:ext uri="{FF2B5EF4-FFF2-40B4-BE49-F238E27FC236}">
                <a16:creationId xmlns:a16="http://schemas.microsoft.com/office/drawing/2014/main" id="{099CC2EA-063E-2C07-0D45-35C3A76E9BB2}"/>
              </a:ext>
            </a:extLst>
          </p:cNvPr>
          <p:cNvSpPr/>
          <p:nvPr/>
        </p:nvSpPr>
        <p:spPr>
          <a:xfrm>
            <a:off x="6797882" y="1805031"/>
            <a:ext cx="4513277" cy="3874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latin typeface="Arial Rounded MT Bold" panose="020F0704030504030204" pitchFamily="34" charset="0"/>
              </a:rPr>
              <a:t>Maintain the quality of food/beverage in your culinary business when it comes to the culinary business, the focus is on the quality of food/beverages. if the food you serve is not tasty and not clean, especially if the price is expensive, the chances of customers coming back will be very small. Therefore, the taste and cleanliness of food must be maintained, starting from the selection of good and fresh ingredients to processing and serving it must meet good and proper </a:t>
            </a:r>
            <a:r>
              <a:rPr lang="en-US" sz="1400" dirty="0" err="1">
                <a:latin typeface="Arial Rounded MT Bold" panose="020F0704030504030204" pitchFamily="34" charset="0"/>
              </a:rPr>
              <a:t>standards.To</a:t>
            </a:r>
            <a:r>
              <a:rPr lang="en-US" sz="1400" dirty="0">
                <a:latin typeface="Arial Rounded MT Bold" panose="020F0704030504030204" pitchFamily="34" charset="0"/>
              </a:rPr>
              <a:t> be better remembered, it's better if you create food with a distinctive, unique taste, don't follow the current trend. that way, you can provide different food choices and will be remembered by customers.</a:t>
            </a:r>
          </a:p>
        </p:txBody>
      </p:sp>
    </p:spTree>
    <p:extLst>
      <p:ext uri="{BB962C8B-B14F-4D97-AF65-F5344CB8AC3E}">
        <p14:creationId xmlns:p14="http://schemas.microsoft.com/office/powerpoint/2010/main" val="361775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841671-CB8D-963D-3C44-F7D4F81695FA}"/>
              </a:ext>
            </a:extLst>
          </p:cNvPr>
          <p:cNvSpPr/>
          <p:nvPr/>
        </p:nvSpPr>
        <p:spPr>
          <a:xfrm>
            <a:off x="3590488" y="755009"/>
            <a:ext cx="4563611" cy="48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Gill Sans"/>
                <a:ea typeface="Gill Sans"/>
                <a:cs typeface="Gill Sans"/>
                <a:sym typeface="Gill Sans"/>
              </a:rPr>
              <a:t>CONCLUSION</a:t>
            </a:r>
            <a:endParaRPr lang="en-US" dirty="0">
              <a:solidFill>
                <a:schemeClr val="bg1"/>
              </a:solidFill>
            </a:endParaRPr>
          </a:p>
        </p:txBody>
      </p:sp>
      <p:sp>
        <p:nvSpPr>
          <p:cNvPr id="3" name="Rectangle 2">
            <a:extLst>
              <a:ext uri="{FF2B5EF4-FFF2-40B4-BE49-F238E27FC236}">
                <a16:creationId xmlns:a16="http://schemas.microsoft.com/office/drawing/2014/main" id="{045E6096-7F3D-25B1-D3E6-5D175CFF469D}"/>
              </a:ext>
            </a:extLst>
          </p:cNvPr>
          <p:cNvSpPr/>
          <p:nvPr/>
        </p:nvSpPr>
        <p:spPr>
          <a:xfrm>
            <a:off x="1661020" y="1409350"/>
            <a:ext cx="9462781" cy="4102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rtl="0">
              <a:spcBef>
                <a:spcPts val="0"/>
              </a:spcBef>
              <a:spcAft>
                <a:spcPts val="0"/>
              </a:spcAft>
              <a:buNone/>
            </a:pPr>
            <a:r>
              <a:rPr lang="en-US" sz="1600" dirty="0">
                <a:latin typeface="Arial Rounded MT Bold" panose="020F0704030504030204" pitchFamily="34" charset="0"/>
                <a:sym typeface="Gill Sans"/>
              </a:rPr>
              <a:t>This report shows the business plan of a start-up company managed by Abdillah </a:t>
            </a:r>
            <a:r>
              <a:rPr lang="en-US" sz="1600" dirty="0" err="1">
                <a:latin typeface="Arial Rounded MT Bold" panose="020F0704030504030204" pitchFamily="34" charset="0"/>
                <a:sym typeface="Gill Sans"/>
              </a:rPr>
              <a:t>Mufki</a:t>
            </a:r>
            <a:r>
              <a:rPr lang="en-US" sz="1600" dirty="0">
                <a:latin typeface="Arial Rounded MT Bold" panose="020F0704030504030204" pitchFamily="34" charset="0"/>
                <a:sym typeface="Gill Sans"/>
              </a:rPr>
              <a:t> and his friend </a:t>
            </a:r>
            <a:r>
              <a:rPr lang="en-US" sz="1600" dirty="0" err="1">
                <a:latin typeface="Arial Rounded MT Bold" panose="020F0704030504030204" pitchFamily="34" charset="0"/>
                <a:sym typeface="Gill Sans"/>
              </a:rPr>
              <a:t>Lusi</a:t>
            </a:r>
            <a:r>
              <a:rPr lang="en-US" sz="1600" dirty="0">
                <a:latin typeface="Arial Rounded MT Bold" panose="020F0704030504030204" pitchFamily="34" charset="0"/>
                <a:sym typeface="Gill Sans"/>
              </a:rPr>
              <a:t>, although they do not have sufficient experience in the business field, they each have their own advantages. Because they want to try new things, namely to try their luck in the culinary business. which will focus on serving a rapidly growing customer population with a wide variety of chicken katsu. According to the conservative estimates of the owner, </a:t>
            </a:r>
            <a:r>
              <a:rPr lang="en-US" sz="1600" dirty="0" err="1">
                <a:latin typeface="Arial Rounded MT Bold" panose="020F0704030504030204" pitchFamily="34" charset="0"/>
                <a:sym typeface="Gill Sans"/>
              </a:rPr>
              <a:t>Sanskatsu</a:t>
            </a:r>
            <a:r>
              <a:rPr lang="en-US" sz="1600" dirty="0">
                <a:latin typeface="Arial Rounded MT Bold" panose="020F0704030504030204" pitchFamily="34" charset="0"/>
                <a:sym typeface="Gill Sans"/>
              </a:rPr>
              <a:t>. is expected to maintain a healthy financial position over the next three years. Their company is expected to break even in its third month of operation. </a:t>
            </a:r>
            <a:r>
              <a:rPr lang="en-US" sz="1600" dirty="0" err="1">
                <a:latin typeface="Arial Rounded MT Bold" panose="020F0704030504030204" pitchFamily="34" charset="0"/>
                <a:sym typeface="Gill Sans"/>
              </a:rPr>
              <a:t>Sanskatsu</a:t>
            </a:r>
            <a:r>
              <a:rPr lang="en-US" sz="1600" dirty="0">
                <a:latin typeface="Arial Rounded MT Bold" panose="020F0704030504030204" pitchFamily="34" charset="0"/>
                <a:sym typeface="Gill Sans"/>
              </a:rPr>
              <a:t> is also expected to be profitable in its first year of operation, with profits increasing over the next three years, as the company builds and grows its customer base. So the conclusion from the chicken katsu business analysis above is for the sale of 17 portions at a price of Rp. 15,000 will get a profit in one month of Rp. 1,997,000 with a payback period of more than 1 month. This analysis is only an estimate if sales exceed of course the revenue will be more. from the analysis, they will get stable profit and sales in 2 years.</a:t>
            </a:r>
            <a:endParaRPr lang="en-US" sz="1600" dirty="0">
              <a:latin typeface="Arial Rounded MT Bold" panose="020F0704030504030204" pitchFamily="34" charset="0"/>
            </a:endParaRPr>
          </a:p>
        </p:txBody>
      </p:sp>
    </p:spTree>
    <p:extLst>
      <p:ext uri="{BB962C8B-B14F-4D97-AF65-F5344CB8AC3E}">
        <p14:creationId xmlns:p14="http://schemas.microsoft.com/office/powerpoint/2010/main" val="154718568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{1DB8697E-7A63-40A3-9CE0-177B75A20816}tf33845126_win32</Template>
  <TotalTime>269</TotalTime>
  <Words>600</Words>
  <Application>Microsoft Office PowerPoint</Application>
  <PresentationFormat>Widescreen</PresentationFormat>
  <Paragraphs>21</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 Rounded MT Bold</vt:lpstr>
      <vt:lpstr>Bookman Old Style</vt:lpstr>
      <vt:lpstr>Calibri</vt:lpstr>
      <vt:lpstr>Franklin Gothic Book</vt:lpstr>
      <vt:lpstr>Gill Sans</vt:lpstr>
      <vt:lpstr>1_RetrospectVTI</vt:lpstr>
      <vt:lpstr>BUSINESS PLAN FOR SANSKATSU</vt:lpstr>
      <vt:lpstr>A BUSINESS PLAN FOR  SANSKATSU. </vt:lpstr>
      <vt:lpstr>Target Market</vt:lpstr>
      <vt:lpstr>STRATEGIES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BUSINESS REPORT PRESENTATION SLIDES</dc:title>
  <dc:creator>abdillah mufky auzan mubin</dc:creator>
  <cp:lastModifiedBy>abdillah mufky auzan mubin</cp:lastModifiedBy>
  <cp:revision>4</cp:revision>
  <dcterms:created xsi:type="dcterms:W3CDTF">2022-07-03T05:32:01Z</dcterms:created>
  <dcterms:modified xsi:type="dcterms:W3CDTF">2022-07-13T13:45:48Z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